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5854700" cy="3295650"/>
  <p:notesSz cx="5854700" cy="32956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9" d="100"/>
          <a:sy n="159" d="100"/>
        </p:scale>
        <p:origin x="-480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569360" y="713562"/>
            <a:ext cx="2277745" cy="2061210"/>
          </a:xfrm>
          <a:custGeom>
            <a:avLst/>
            <a:gdLst/>
            <a:ahLst/>
            <a:cxnLst/>
            <a:rect l="l" t="t" r="r" b="b"/>
            <a:pathLst>
              <a:path w="2277745" h="2061210">
                <a:moveTo>
                  <a:pt x="940117" y="1208417"/>
                </a:moveTo>
                <a:lnTo>
                  <a:pt x="556412" y="824699"/>
                </a:lnTo>
                <a:lnTo>
                  <a:pt x="0" y="1380299"/>
                </a:lnTo>
                <a:lnTo>
                  <a:pt x="384530" y="1764030"/>
                </a:lnTo>
                <a:lnTo>
                  <a:pt x="940117" y="1208417"/>
                </a:lnTo>
                <a:close/>
              </a:path>
              <a:path w="2277745" h="2061210">
                <a:moveTo>
                  <a:pt x="2277376" y="396887"/>
                </a:moveTo>
                <a:lnTo>
                  <a:pt x="1880641" y="0"/>
                </a:lnTo>
                <a:lnTo>
                  <a:pt x="850112" y="1030922"/>
                </a:lnTo>
                <a:lnTo>
                  <a:pt x="1880641" y="2061057"/>
                </a:lnTo>
                <a:lnTo>
                  <a:pt x="2277376" y="1664474"/>
                </a:lnTo>
                <a:lnTo>
                  <a:pt x="2277376" y="396887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166567" y="1037983"/>
            <a:ext cx="989965" cy="1086485"/>
          </a:xfrm>
          <a:custGeom>
            <a:avLst/>
            <a:gdLst/>
            <a:ahLst/>
            <a:cxnLst/>
            <a:rect l="l" t="t" r="r" b="b"/>
            <a:pathLst>
              <a:path w="989964" h="1086485">
                <a:moveTo>
                  <a:pt x="955941" y="61429"/>
                </a:moveTo>
                <a:lnTo>
                  <a:pt x="894486" y="0"/>
                </a:lnTo>
                <a:lnTo>
                  <a:pt x="0" y="893686"/>
                </a:lnTo>
                <a:lnTo>
                  <a:pt x="62230" y="955929"/>
                </a:lnTo>
                <a:lnTo>
                  <a:pt x="955941" y="61429"/>
                </a:lnTo>
                <a:close/>
              </a:path>
              <a:path w="989964" h="1086485">
                <a:moveTo>
                  <a:pt x="989584" y="530656"/>
                </a:moveTo>
                <a:lnTo>
                  <a:pt x="787323" y="328409"/>
                </a:lnTo>
                <a:lnTo>
                  <a:pt x="231736" y="883996"/>
                </a:lnTo>
                <a:lnTo>
                  <a:pt x="433971" y="1086269"/>
                </a:lnTo>
                <a:lnTo>
                  <a:pt x="989584" y="530656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24449" y="34679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19">
                <a:moveTo>
                  <a:pt x="282717" y="0"/>
                </a:moveTo>
                <a:lnTo>
                  <a:pt x="0" y="282726"/>
                </a:lnTo>
                <a:lnTo>
                  <a:pt x="282717" y="566251"/>
                </a:lnTo>
                <a:lnTo>
                  <a:pt x="566272" y="282726"/>
                </a:lnTo>
                <a:lnTo>
                  <a:pt x="282717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078662" y="499408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223266" y="0"/>
                </a:moveTo>
                <a:lnTo>
                  <a:pt x="38557" y="0"/>
                </a:lnTo>
                <a:lnTo>
                  <a:pt x="23724" y="2973"/>
                </a:lnTo>
                <a:lnTo>
                  <a:pt x="11449" y="11140"/>
                </a:lnTo>
                <a:lnTo>
                  <a:pt x="3088" y="23375"/>
                </a:lnTo>
                <a:lnTo>
                  <a:pt x="0" y="38551"/>
                </a:lnTo>
                <a:lnTo>
                  <a:pt x="0" y="224049"/>
                </a:lnTo>
                <a:lnTo>
                  <a:pt x="2972" y="238864"/>
                </a:lnTo>
                <a:lnTo>
                  <a:pt x="11140" y="251047"/>
                </a:lnTo>
                <a:lnTo>
                  <a:pt x="23377" y="259167"/>
                </a:lnTo>
                <a:lnTo>
                  <a:pt x="38557" y="261792"/>
                </a:lnTo>
                <a:lnTo>
                  <a:pt x="223266" y="261792"/>
                </a:lnTo>
                <a:lnTo>
                  <a:pt x="238098" y="258830"/>
                </a:lnTo>
                <a:lnTo>
                  <a:pt x="250374" y="250748"/>
                </a:lnTo>
                <a:lnTo>
                  <a:pt x="253315" y="246528"/>
                </a:lnTo>
                <a:lnTo>
                  <a:pt x="38557" y="246528"/>
                </a:lnTo>
                <a:lnTo>
                  <a:pt x="29492" y="244696"/>
                </a:lnTo>
                <a:lnTo>
                  <a:pt x="22090" y="239702"/>
                </a:lnTo>
                <a:lnTo>
                  <a:pt x="17100" y="232300"/>
                </a:lnTo>
                <a:lnTo>
                  <a:pt x="15270" y="223241"/>
                </a:lnTo>
                <a:lnTo>
                  <a:pt x="15270" y="38551"/>
                </a:lnTo>
                <a:lnTo>
                  <a:pt x="17100" y="29486"/>
                </a:lnTo>
                <a:lnTo>
                  <a:pt x="22090" y="22083"/>
                </a:lnTo>
                <a:lnTo>
                  <a:pt x="29521" y="17085"/>
                </a:lnTo>
                <a:lnTo>
                  <a:pt x="38557" y="15261"/>
                </a:lnTo>
                <a:lnTo>
                  <a:pt x="253881" y="15261"/>
                </a:lnTo>
                <a:lnTo>
                  <a:pt x="250576" y="11237"/>
                </a:lnTo>
                <a:lnTo>
                  <a:pt x="244731" y="6433"/>
                </a:lnTo>
                <a:lnTo>
                  <a:pt x="238132" y="2908"/>
                </a:lnTo>
                <a:lnTo>
                  <a:pt x="230927" y="739"/>
                </a:lnTo>
                <a:lnTo>
                  <a:pt x="223266" y="0"/>
                </a:lnTo>
                <a:close/>
              </a:path>
              <a:path w="262254" h="262255">
                <a:moveTo>
                  <a:pt x="198422" y="31152"/>
                </a:moveTo>
                <a:lnTo>
                  <a:pt x="190347" y="31312"/>
                </a:lnTo>
                <a:lnTo>
                  <a:pt x="180715" y="31312"/>
                </a:lnTo>
                <a:lnTo>
                  <a:pt x="176692" y="32122"/>
                </a:lnTo>
                <a:lnTo>
                  <a:pt x="137799" y="52685"/>
                </a:lnTo>
                <a:lnTo>
                  <a:pt x="130911" y="76294"/>
                </a:lnTo>
                <a:lnTo>
                  <a:pt x="130911" y="108405"/>
                </a:lnTo>
                <a:lnTo>
                  <a:pt x="111648" y="108405"/>
                </a:lnTo>
                <a:lnTo>
                  <a:pt x="107624" y="111620"/>
                </a:lnTo>
                <a:lnTo>
                  <a:pt x="107624" y="150171"/>
                </a:lnTo>
                <a:lnTo>
                  <a:pt x="110825" y="154186"/>
                </a:lnTo>
                <a:lnTo>
                  <a:pt x="130911" y="154186"/>
                </a:lnTo>
                <a:lnTo>
                  <a:pt x="130911" y="246528"/>
                </a:lnTo>
                <a:lnTo>
                  <a:pt x="146182" y="246528"/>
                </a:lnTo>
                <a:lnTo>
                  <a:pt x="146182" y="142134"/>
                </a:lnTo>
                <a:lnTo>
                  <a:pt x="143594" y="138921"/>
                </a:lnTo>
                <a:lnTo>
                  <a:pt x="122895" y="138921"/>
                </a:lnTo>
                <a:lnTo>
                  <a:pt x="122895" y="123669"/>
                </a:lnTo>
                <a:lnTo>
                  <a:pt x="142951" y="123669"/>
                </a:lnTo>
                <a:lnTo>
                  <a:pt x="146974" y="120453"/>
                </a:lnTo>
                <a:lnTo>
                  <a:pt x="146182" y="115631"/>
                </a:lnTo>
                <a:lnTo>
                  <a:pt x="146182" y="64245"/>
                </a:lnTo>
                <a:lnTo>
                  <a:pt x="182331" y="46576"/>
                </a:lnTo>
                <a:lnTo>
                  <a:pt x="187147" y="46576"/>
                </a:lnTo>
                <a:lnTo>
                  <a:pt x="191140" y="45777"/>
                </a:lnTo>
                <a:lnTo>
                  <a:pt x="228657" y="45777"/>
                </a:lnTo>
                <a:lnTo>
                  <a:pt x="228904" y="44171"/>
                </a:lnTo>
                <a:lnTo>
                  <a:pt x="229697" y="40148"/>
                </a:lnTo>
                <a:lnTo>
                  <a:pt x="227289" y="36944"/>
                </a:lnTo>
                <a:lnTo>
                  <a:pt x="223266" y="35335"/>
                </a:lnTo>
                <a:lnTo>
                  <a:pt x="215190" y="33239"/>
                </a:lnTo>
                <a:lnTo>
                  <a:pt x="206806" y="31819"/>
                </a:lnTo>
                <a:lnTo>
                  <a:pt x="198422" y="31152"/>
                </a:lnTo>
                <a:close/>
              </a:path>
              <a:path w="262254" h="262255">
                <a:moveTo>
                  <a:pt x="198363" y="65852"/>
                </a:moveTo>
                <a:lnTo>
                  <a:pt x="193548" y="65852"/>
                </a:lnTo>
                <a:lnTo>
                  <a:pt x="191140" y="66650"/>
                </a:lnTo>
                <a:lnTo>
                  <a:pt x="181543" y="69627"/>
                </a:lnTo>
                <a:lnTo>
                  <a:pt x="174578" y="74783"/>
                </a:lnTo>
                <a:lnTo>
                  <a:pt x="170474" y="81915"/>
                </a:lnTo>
                <a:lnTo>
                  <a:pt x="169468" y="90748"/>
                </a:lnTo>
                <a:lnTo>
                  <a:pt x="169468" y="119655"/>
                </a:lnTo>
                <a:lnTo>
                  <a:pt x="172669" y="123669"/>
                </a:lnTo>
                <a:lnTo>
                  <a:pt x="205618" y="123669"/>
                </a:lnTo>
                <a:lnTo>
                  <a:pt x="201594" y="138921"/>
                </a:lnTo>
                <a:lnTo>
                  <a:pt x="172669" y="138921"/>
                </a:lnTo>
                <a:lnTo>
                  <a:pt x="168645" y="142134"/>
                </a:lnTo>
                <a:lnTo>
                  <a:pt x="169468" y="146148"/>
                </a:lnTo>
                <a:lnTo>
                  <a:pt x="169468" y="246528"/>
                </a:lnTo>
                <a:lnTo>
                  <a:pt x="184708" y="246528"/>
                </a:lnTo>
                <a:lnTo>
                  <a:pt x="184708" y="154186"/>
                </a:lnTo>
                <a:lnTo>
                  <a:pt x="211226" y="154186"/>
                </a:lnTo>
                <a:lnTo>
                  <a:pt x="214426" y="151781"/>
                </a:lnTo>
                <a:lnTo>
                  <a:pt x="215249" y="148565"/>
                </a:lnTo>
                <a:lnTo>
                  <a:pt x="222473" y="118049"/>
                </a:lnTo>
                <a:lnTo>
                  <a:pt x="223266" y="115631"/>
                </a:lnTo>
                <a:lnTo>
                  <a:pt x="221681" y="110822"/>
                </a:lnTo>
                <a:lnTo>
                  <a:pt x="220065" y="109215"/>
                </a:lnTo>
                <a:lnTo>
                  <a:pt x="218852" y="108405"/>
                </a:lnTo>
                <a:lnTo>
                  <a:pt x="184708" y="108405"/>
                </a:lnTo>
                <a:lnTo>
                  <a:pt x="184708" y="87532"/>
                </a:lnTo>
                <a:lnTo>
                  <a:pt x="185531" y="83521"/>
                </a:lnTo>
                <a:lnTo>
                  <a:pt x="194370" y="81915"/>
                </a:lnTo>
                <a:lnTo>
                  <a:pt x="197571" y="81915"/>
                </a:lnTo>
                <a:lnTo>
                  <a:pt x="199186" y="81104"/>
                </a:lnTo>
                <a:lnTo>
                  <a:pt x="222464" y="81104"/>
                </a:lnTo>
                <a:lnTo>
                  <a:pt x="224058" y="79497"/>
                </a:lnTo>
                <a:lnTo>
                  <a:pt x="224058" y="77888"/>
                </a:lnTo>
                <a:lnTo>
                  <a:pt x="225515" y="67458"/>
                </a:lnTo>
                <a:lnTo>
                  <a:pt x="210433" y="67458"/>
                </a:lnTo>
                <a:lnTo>
                  <a:pt x="207203" y="66650"/>
                </a:lnTo>
                <a:lnTo>
                  <a:pt x="203210" y="66650"/>
                </a:lnTo>
                <a:lnTo>
                  <a:pt x="198363" y="65852"/>
                </a:lnTo>
                <a:close/>
              </a:path>
              <a:path w="262254" h="262255">
                <a:moveTo>
                  <a:pt x="253881" y="15261"/>
                </a:moveTo>
                <a:lnTo>
                  <a:pt x="223266" y="15261"/>
                </a:lnTo>
                <a:lnTo>
                  <a:pt x="232330" y="17091"/>
                </a:lnTo>
                <a:lnTo>
                  <a:pt x="239732" y="22083"/>
                </a:lnTo>
                <a:lnTo>
                  <a:pt x="244722" y="29486"/>
                </a:lnTo>
                <a:lnTo>
                  <a:pt x="246552" y="38551"/>
                </a:lnTo>
                <a:lnTo>
                  <a:pt x="246552" y="224049"/>
                </a:lnTo>
                <a:lnTo>
                  <a:pt x="244722" y="233095"/>
                </a:lnTo>
                <a:lnTo>
                  <a:pt x="239732" y="240410"/>
                </a:lnTo>
                <a:lnTo>
                  <a:pt x="232330" y="245164"/>
                </a:lnTo>
                <a:lnTo>
                  <a:pt x="223266" y="246528"/>
                </a:lnTo>
                <a:lnTo>
                  <a:pt x="253315" y="246528"/>
                </a:lnTo>
                <a:lnTo>
                  <a:pt x="258734" y="238752"/>
                </a:lnTo>
                <a:lnTo>
                  <a:pt x="261823" y="224049"/>
                </a:lnTo>
                <a:lnTo>
                  <a:pt x="261823" y="38551"/>
                </a:lnTo>
                <a:lnTo>
                  <a:pt x="261081" y="30894"/>
                </a:lnTo>
                <a:lnTo>
                  <a:pt x="258908" y="23688"/>
                </a:lnTo>
                <a:lnTo>
                  <a:pt x="255380" y="17085"/>
                </a:lnTo>
                <a:lnTo>
                  <a:pt x="253881" y="15261"/>
                </a:lnTo>
                <a:close/>
              </a:path>
              <a:path w="262254" h="262255">
                <a:moveTo>
                  <a:pt x="142951" y="138123"/>
                </a:moveTo>
                <a:lnTo>
                  <a:pt x="138927" y="138921"/>
                </a:lnTo>
                <a:lnTo>
                  <a:pt x="143594" y="138921"/>
                </a:lnTo>
                <a:lnTo>
                  <a:pt x="142951" y="138123"/>
                </a:lnTo>
                <a:close/>
              </a:path>
              <a:path w="262254" h="262255">
                <a:moveTo>
                  <a:pt x="217657" y="107606"/>
                </a:moveTo>
                <a:lnTo>
                  <a:pt x="215249" y="108405"/>
                </a:lnTo>
                <a:lnTo>
                  <a:pt x="218852" y="108405"/>
                </a:lnTo>
                <a:lnTo>
                  <a:pt x="217657" y="107606"/>
                </a:lnTo>
                <a:close/>
              </a:path>
              <a:path w="262254" h="262255">
                <a:moveTo>
                  <a:pt x="222464" y="81104"/>
                </a:moveTo>
                <a:lnTo>
                  <a:pt x="204002" y="81104"/>
                </a:lnTo>
                <a:lnTo>
                  <a:pt x="208818" y="81915"/>
                </a:lnTo>
                <a:lnTo>
                  <a:pt x="212049" y="83521"/>
                </a:lnTo>
                <a:lnTo>
                  <a:pt x="213634" y="83521"/>
                </a:lnTo>
                <a:lnTo>
                  <a:pt x="215249" y="84319"/>
                </a:lnTo>
                <a:lnTo>
                  <a:pt x="219273" y="84319"/>
                </a:lnTo>
                <a:lnTo>
                  <a:pt x="222464" y="81104"/>
                </a:lnTo>
                <a:close/>
              </a:path>
              <a:path w="262254" h="262255">
                <a:moveTo>
                  <a:pt x="228657" y="45777"/>
                </a:moveTo>
                <a:lnTo>
                  <a:pt x="198363" y="45777"/>
                </a:lnTo>
                <a:lnTo>
                  <a:pt x="205618" y="46576"/>
                </a:lnTo>
                <a:lnTo>
                  <a:pt x="212841" y="48981"/>
                </a:lnTo>
                <a:lnTo>
                  <a:pt x="211866" y="57018"/>
                </a:lnTo>
                <a:lnTo>
                  <a:pt x="211226" y="62636"/>
                </a:lnTo>
                <a:lnTo>
                  <a:pt x="210433" y="67458"/>
                </a:lnTo>
                <a:lnTo>
                  <a:pt x="225515" y="67458"/>
                </a:lnTo>
                <a:lnTo>
                  <a:pt x="227205" y="55409"/>
                </a:lnTo>
                <a:lnTo>
                  <a:pt x="228657" y="457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190936" y="346798"/>
            <a:ext cx="1200150" cy="566420"/>
          </a:xfrm>
          <a:custGeom>
            <a:avLst/>
            <a:gdLst/>
            <a:ahLst/>
            <a:cxnLst/>
            <a:rect l="l" t="t" r="r" b="b"/>
            <a:pathLst>
              <a:path w="1200150" h="566419">
                <a:moveTo>
                  <a:pt x="566254" y="282727"/>
                </a:moveTo>
                <a:lnTo>
                  <a:pt x="282727" y="0"/>
                </a:lnTo>
                <a:lnTo>
                  <a:pt x="0" y="282727"/>
                </a:lnTo>
                <a:lnTo>
                  <a:pt x="282727" y="566254"/>
                </a:lnTo>
                <a:lnTo>
                  <a:pt x="566254" y="282727"/>
                </a:lnTo>
                <a:close/>
              </a:path>
              <a:path w="1200150" h="566419">
                <a:moveTo>
                  <a:pt x="1199908" y="282727"/>
                </a:moveTo>
                <a:lnTo>
                  <a:pt x="916774" y="0"/>
                </a:lnTo>
                <a:lnTo>
                  <a:pt x="633679" y="282727"/>
                </a:lnTo>
                <a:lnTo>
                  <a:pt x="916774" y="566254"/>
                </a:lnTo>
                <a:lnTo>
                  <a:pt x="1199908" y="282727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317" y="530733"/>
            <a:ext cx="184708" cy="19997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342760" y="499408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222473" y="0"/>
                </a:moveTo>
                <a:lnTo>
                  <a:pt x="38557" y="0"/>
                </a:lnTo>
                <a:lnTo>
                  <a:pt x="23724" y="3099"/>
                </a:lnTo>
                <a:lnTo>
                  <a:pt x="11449" y="11544"/>
                </a:lnTo>
                <a:lnTo>
                  <a:pt x="3088" y="24054"/>
                </a:lnTo>
                <a:lnTo>
                  <a:pt x="0" y="39349"/>
                </a:lnTo>
                <a:lnTo>
                  <a:pt x="0" y="223266"/>
                </a:lnTo>
                <a:lnTo>
                  <a:pt x="3088" y="238099"/>
                </a:lnTo>
                <a:lnTo>
                  <a:pt x="11449" y="250372"/>
                </a:lnTo>
                <a:lnTo>
                  <a:pt x="23724" y="258730"/>
                </a:lnTo>
                <a:lnTo>
                  <a:pt x="38557" y="261817"/>
                </a:lnTo>
                <a:lnTo>
                  <a:pt x="222473" y="261817"/>
                </a:lnTo>
                <a:lnTo>
                  <a:pt x="237318" y="258730"/>
                </a:lnTo>
                <a:lnTo>
                  <a:pt x="249680" y="250372"/>
                </a:lnTo>
                <a:lnTo>
                  <a:pt x="252355" y="246552"/>
                </a:lnTo>
                <a:lnTo>
                  <a:pt x="38557" y="246552"/>
                </a:lnTo>
                <a:lnTo>
                  <a:pt x="29505" y="244720"/>
                </a:lnTo>
                <a:lnTo>
                  <a:pt x="22101" y="239725"/>
                </a:lnTo>
                <a:lnTo>
                  <a:pt x="17104" y="232323"/>
                </a:lnTo>
                <a:lnTo>
                  <a:pt x="15270" y="223266"/>
                </a:lnTo>
                <a:lnTo>
                  <a:pt x="15270" y="39349"/>
                </a:lnTo>
                <a:lnTo>
                  <a:pt x="17104" y="30278"/>
                </a:lnTo>
                <a:lnTo>
                  <a:pt x="22101" y="22787"/>
                </a:lnTo>
                <a:lnTo>
                  <a:pt x="29505" y="17555"/>
                </a:lnTo>
                <a:lnTo>
                  <a:pt x="38557" y="15261"/>
                </a:lnTo>
                <a:lnTo>
                  <a:pt x="252401" y="15261"/>
                </a:lnTo>
                <a:lnTo>
                  <a:pt x="250275" y="12150"/>
                </a:lnTo>
                <a:lnTo>
                  <a:pt x="237764" y="3553"/>
                </a:lnTo>
                <a:lnTo>
                  <a:pt x="222473" y="0"/>
                </a:lnTo>
                <a:close/>
              </a:path>
              <a:path w="262254" h="262255">
                <a:moveTo>
                  <a:pt x="252401" y="15261"/>
                </a:moveTo>
                <a:lnTo>
                  <a:pt x="222473" y="15261"/>
                </a:lnTo>
                <a:lnTo>
                  <a:pt x="231538" y="17106"/>
                </a:lnTo>
                <a:lnTo>
                  <a:pt x="238940" y="22188"/>
                </a:lnTo>
                <a:lnTo>
                  <a:pt x="243930" y="29829"/>
                </a:lnTo>
                <a:lnTo>
                  <a:pt x="245760" y="39349"/>
                </a:lnTo>
                <a:lnTo>
                  <a:pt x="245760" y="223266"/>
                </a:lnTo>
                <a:lnTo>
                  <a:pt x="243930" y="232323"/>
                </a:lnTo>
                <a:lnTo>
                  <a:pt x="238940" y="239725"/>
                </a:lnTo>
                <a:lnTo>
                  <a:pt x="231538" y="244720"/>
                </a:lnTo>
                <a:lnTo>
                  <a:pt x="222473" y="246552"/>
                </a:lnTo>
                <a:lnTo>
                  <a:pt x="252355" y="246552"/>
                </a:lnTo>
                <a:lnTo>
                  <a:pt x="258276" y="238099"/>
                </a:lnTo>
                <a:lnTo>
                  <a:pt x="261823" y="223266"/>
                </a:lnTo>
                <a:lnTo>
                  <a:pt x="261823" y="39349"/>
                </a:lnTo>
                <a:lnTo>
                  <a:pt x="258722" y="24509"/>
                </a:lnTo>
                <a:lnTo>
                  <a:pt x="252401" y="152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557290" y="346792"/>
            <a:ext cx="566420" cy="566420"/>
          </a:xfrm>
          <a:custGeom>
            <a:avLst/>
            <a:gdLst/>
            <a:ahLst/>
            <a:cxnLst/>
            <a:rect l="l" t="t" r="r" b="b"/>
            <a:pathLst>
              <a:path w="566420" h="566419">
                <a:moveTo>
                  <a:pt x="283524" y="0"/>
                </a:moveTo>
                <a:lnTo>
                  <a:pt x="0" y="282726"/>
                </a:lnTo>
                <a:lnTo>
                  <a:pt x="283524" y="566251"/>
                </a:lnTo>
                <a:lnTo>
                  <a:pt x="566287" y="282726"/>
                </a:lnTo>
                <a:lnTo>
                  <a:pt x="283524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41237" y="530720"/>
            <a:ext cx="200771" cy="199967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3710724" y="499414"/>
            <a:ext cx="262255" cy="262255"/>
          </a:xfrm>
          <a:custGeom>
            <a:avLst/>
            <a:gdLst/>
            <a:ahLst/>
            <a:cxnLst/>
            <a:rect l="l" t="t" r="r" b="b"/>
            <a:pathLst>
              <a:path w="262254" h="262255">
                <a:moveTo>
                  <a:pt x="199974" y="68262"/>
                </a:moveTo>
                <a:lnTo>
                  <a:pt x="192722" y="61823"/>
                </a:lnTo>
                <a:lnTo>
                  <a:pt x="184708" y="61823"/>
                </a:lnTo>
                <a:lnTo>
                  <a:pt x="175869" y="61823"/>
                </a:lnTo>
                <a:lnTo>
                  <a:pt x="169430" y="69049"/>
                </a:lnTo>
                <a:lnTo>
                  <a:pt x="169430" y="85928"/>
                </a:lnTo>
                <a:lnTo>
                  <a:pt x="176657" y="92341"/>
                </a:lnTo>
                <a:lnTo>
                  <a:pt x="184708" y="93154"/>
                </a:lnTo>
                <a:lnTo>
                  <a:pt x="193548" y="93154"/>
                </a:lnTo>
                <a:lnTo>
                  <a:pt x="199974" y="85928"/>
                </a:lnTo>
                <a:lnTo>
                  <a:pt x="199974" y="68262"/>
                </a:lnTo>
                <a:close/>
              </a:path>
              <a:path w="262254" h="262255">
                <a:moveTo>
                  <a:pt x="261785" y="38557"/>
                </a:moveTo>
                <a:lnTo>
                  <a:pt x="258813" y="23723"/>
                </a:lnTo>
                <a:lnTo>
                  <a:pt x="253187" y="15265"/>
                </a:lnTo>
                <a:lnTo>
                  <a:pt x="250647" y="11442"/>
                </a:lnTo>
                <a:lnTo>
                  <a:pt x="246545" y="8648"/>
                </a:lnTo>
                <a:lnTo>
                  <a:pt x="246545" y="38557"/>
                </a:lnTo>
                <a:lnTo>
                  <a:pt x="246545" y="224053"/>
                </a:lnTo>
                <a:lnTo>
                  <a:pt x="244716" y="233095"/>
                </a:lnTo>
                <a:lnTo>
                  <a:pt x="239712" y="240411"/>
                </a:lnTo>
                <a:lnTo>
                  <a:pt x="232308" y="245160"/>
                </a:lnTo>
                <a:lnTo>
                  <a:pt x="223266" y="246532"/>
                </a:lnTo>
                <a:lnTo>
                  <a:pt x="38519" y="246532"/>
                </a:lnTo>
                <a:lnTo>
                  <a:pt x="29476" y="244703"/>
                </a:lnTo>
                <a:lnTo>
                  <a:pt x="22072" y="239801"/>
                </a:lnTo>
                <a:lnTo>
                  <a:pt x="17068" y="232638"/>
                </a:lnTo>
                <a:lnTo>
                  <a:pt x="15240" y="224053"/>
                </a:lnTo>
                <a:lnTo>
                  <a:pt x="15240" y="38557"/>
                </a:lnTo>
                <a:lnTo>
                  <a:pt x="17068" y="29489"/>
                </a:lnTo>
                <a:lnTo>
                  <a:pt x="22072" y="22085"/>
                </a:lnTo>
                <a:lnTo>
                  <a:pt x="29476" y="17094"/>
                </a:lnTo>
                <a:lnTo>
                  <a:pt x="38519" y="15265"/>
                </a:lnTo>
                <a:lnTo>
                  <a:pt x="223266" y="15265"/>
                </a:lnTo>
                <a:lnTo>
                  <a:pt x="232308" y="17094"/>
                </a:lnTo>
                <a:lnTo>
                  <a:pt x="239712" y="22085"/>
                </a:lnTo>
                <a:lnTo>
                  <a:pt x="244716" y="29489"/>
                </a:lnTo>
                <a:lnTo>
                  <a:pt x="246545" y="38557"/>
                </a:lnTo>
                <a:lnTo>
                  <a:pt x="246545" y="8648"/>
                </a:lnTo>
                <a:lnTo>
                  <a:pt x="238429" y="3086"/>
                </a:lnTo>
                <a:lnTo>
                  <a:pt x="223266" y="0"/>
                </a:lnTo>
                <a:lnTo>
                  <a:pt x="38519" y="0"/>
                </a:lnTo>
                <a:lnTo>
                  <a:pt x="23698" y="2971"/>
                </a:lnTo>
                <a:lnTo>
                  <a:pt x="11430" y="11137"/>
                </a:lnTo>
                <a:lnTo>
                  <a:pt x="3086" y="23380"/>
                </a:lnTo>
                <a:lnTo>
                  <a:pt x="0" y="38557"/>
                </a:lnTo>
                <a:lnTo>
                  <a:pt x="0" y="224053"/>
                </a:lnTo>
                <a:lnTo>
                  <a:pt x="2971" y="238861"/>
                </a:lnTo>
                <a:lnTo>
                  <a:pt x="11137" y="251053"/>
                </a:lnTo>
                <a:lnTo>
                  <a:pt x="23355" y="259168"/>
                </a:lnTo>
                <a:lnTo>
                  <a:pt x="38519" y="261797"/>
                </a:lnTo>
                <a:lnTo>
                  <a:pt x="223266" y="261797"/>
                </a:lnTo>
                <a:lnTo>
                  <a:pt x="238086" y="258826"/>
                </a:lnTo>
                <a:lnTo>
                  <a:pt x="250355" y="250748"/>
                </a:lnTo>
                <a:lnTo>
                  <a:pt x="253288" y="246532"/>
                </a:lnTo>
                <a:lnTo>
                  <a:pt x="258711" y="238747"/>
                </a:lnTo>
                <a:lnTo>
                  <a:pt x="261785" y="224053"/>
                </a:lnTo>
                <a:lnTo>
                  <a:pt x="261785" y="385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2682" y="522588"/>
            <a:ext cx="210068" cy="2146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1336" y="566385"/>
            <a:ext cx="1958339" cy="661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534" y="718480"/>
            <a:ext cx="4931907" cy="2009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7506" y="548997"/>
            <a:ext cx="4159686" cy="634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2011" y="1226837"/>
            <a:ext cx="3219450" cy="882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49655" y="1887961"/>
            <a:ext cx="2400300" cy="1400175"/>
            <a:chOff x="3249655" y="1887961"/>
            <a:chExt cx="2400300" cy="1400175"/>
          </a:xfrm>
        </p:grpSpPr>
        <p:sp>
          <p:nvSpPr>
            <p:cNvPr id="4" name="object 4"/>
            <p:cNvSpPr/>
            <p:nvPr/>
          </p:nvSpPr>
          <p:spPr>
            <a:xfrm>
              <a:off x="3421532" y="2059829"/>
              <a:ext cx="939800" cy="939800"/>
            </a:xfrm>
            <a:custGeom>
              <a:avLst/>
              <a:gdLst/>
              <a:ahLst/>
              <a:cxnLst/>
              <a:rect l="l" t="t" r="r" b="b"/>
              <a:pathLst>
                <a:path w="939800" h="939800">
                  <a:moveTo>
                    <a:pt x="555619" y="0"/>
                  </a:moveTo>
                  <a:lnTo>
                    <a:pt x="0" y="555604"/>
                  </a:lnTo>
                  <a:lnTo>
                    <a:pt x="383743" y="939331"/>
                  </a:lnTo>
                  <a:lnTo>
                    <a:pt x="939332" y="383724"/>
                  </a:lnTo>
                  <a:lnTo>
                    <a:pt x="5556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9650" y="1887969"/>
              <a:ext cx="2400300" cy="1400175"/>
            </a:xfrm>
            <a:custGeom>
              <a:avLst/>
              <a:gdLst/>
              <a:ahLst/>
              <a:cxnLst/>
              <a:rect l="l" t="t" r="r" b="b"/>
              <a:pathLst>
                <a:path w="2400300" h="1400175">
                  <a:moveTo>
                    <a:pt x="757859" y="202247"/>
                  </a:moveTo>
                  <a:lnTo>
                    <a:pt x="555625" y="0"/>
                  </a:lnTo>
                  <a:lnTo>
                    <a:pt x="0" y="556387"/>
                  </a:lnTo>
                  <a:lnTo>
                    <a:pt x="202260" y="757859"/>
                  </a:lnTo>
                  <a:lnTo>
                    <a:pt x="757859" y="202247"/>
                  </a:lnTo>
                  <a:close/>
                </a:path>
                <a:path w="2400300" h="1400175">
                  <a:moveTo>
                    <a:pt x="2400236" y="1239862"/>
                  </a:moveTo>
                  <a:lnTo>
                    <a:pt x="1478191" y="317423"/>
                  </a:lnTo>
                  <a:lnTo>
                    <a:pt x="555345" y="1239862"/>
                  </a:lnTo>
                  <a:lnTo>
                    <a:pt x="715530" y="1399984"/>
                  </a:lnTo>
                  <a:lnTo>
                    <a:pt x="2240191" y="1399984"/>
                  </a:lnTo>
                  <a:lnTo>
                    <a:pt x="2400236" y="1239862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236" y="831163"/>
            <a:ext cx="2327910" cy="14662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535"/>
              </a:spcBef>
            </a:pPr>
            <a:r>
              <a:rPr sz="2150" spc="100" dirty="0"/>
              <a:t>Enhancing Credit </a:t>
            </a:r>
            <a:r>
              <a:rPr sz="2150" spc="125" dirty="0"/>
              <a:t>Card</a:t>
            </a:r>
            <a:r>
              <a:rPr sz="2150" spc="10" dirty="0"/>
              <a:t> </a:t>
            </a:r>
            <a:r>
              <a:rPr sz="2150" spc="65" dirty="0"/>
              <a:t>Approval </a:t>
            </a:r>
            <a:r>
              <a:rPr sz="2150" spc="100" dirty="0"/>
              <a:t>Accuracy</a:t>
            </a:r>
            <a:r>
              <a:rPr sz="2150" spc="35" dirty="0"/>
              <a:t> </a:t>
            </a:r>
            <a:r>
              <a:rPr sz="2150" spc="85" dirty="0"/>
              <a:t>through </a:t>
            </a:r>
            <a:r>
              <a:rPr sz="2150" spc="114" dirty="0"/>
              <a:t>Machine</a:t>
            </a:r>
            <a:r>
              <a:rPr sz="2150" spc="100" dirty="0"/>
              <a:t> </a:t>
            </a:r>
            <a:r>
              <a:rPr sz="2150" spc="70" dirty="0"/>
              <a:t>Learning Predictions</a:t>
            </a:r>
            <a:endParaRPr sz="2150"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6136" y="0"/>
            <a:ext cx="2072975" cy="23675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150" y="2546465"/>
            <a:ext cx="2590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92D050"/>
                </a:solidFill>
              </a:rPr>
              <a:t>NAME  -   ANKIT KUMAR</a:t>
            </a:r>
          </a:p>
          <a:p>
            <a:r>
              <a:rPr lang="en-US" sz="900" dirty="0" smtClean="0">
                <a:solidFill>
                  <a:srgbClr val="92D050"/>
                </a:solidFill>
              </a:rPr>
              <a:t>TOPIC -   Prediction for Credit Card Approval</a:t>
            </a:r>
          </a:p>
          <a:p>
            <a:r>
              <a:rPr lang="en-US" sz="900" dirty="0" smtClean="0">
                <a:solidFill>
                  <a:srgbClr val="92D050"/>
                </a:solidFill>
              </a:rPr>
              <a:t>BATCH-   MIP-ML-14</a:t>
            </a:r>
            <a:endParaRPr lang="en-US" sz="9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1475740" cy="1989455"/>
            <a:chOff x="1512" y="1298544"/>
            <a:chExt cx="147574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0656" rIns="0" bIns="0" rtlCol="0">
            <a:spAutoFit/>
          </a:bodyPr>
          <a:lstStyle/>
          <a:p>
            <a:pPr marL="599440">
              <a:lnSpc>
                <a:spcPct val="100000"/>
              </a:lnSpc>
              <a:spcBef>
                <a:spcPts val="105"/>
              </a:spcBef>
            </a:pPr>
            <a:r>
              <a:rPr sz="2150" spc="80" dirty="0"/>
              <a:t>Introduction</a:t>
            </a:r>
            <a:endParaRPr sz="2150"/>
          </a:p>
        </p:txBody>
      </p:sp>
      <p:sp>
        <p:nvSpPr>
          <p:cNvPr id="10" name="object 10"/>
          <p:cNvSpPr txBox="1"/>
          <p:nvPr/>
        </p:nvSpPr>
        <p:spPr>
          <a:xfrm>
            <a:off x="1205225" y="1242353"/>
            <a:ext cx="1880870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6230" algn="r">
              <a:lnSpc>
                <a:spcPct val="101600"/>
              </a:lnSpc>
              <a:spcBef>
                <a:spcPts val="95"/>
              </a:spcBef>
            </a:pPr>
            <a:r>
              <a:rPr sz="850" spc="50" dirty="0">
                <a:solidFill>
                  <a:srgbClr val="FFFFFF"/>
                </a:solidFill>
                <a:latin typeface="Tahoma"/>
                <a:cs typeface="Tahoma"/>
              </a:rPr>
              <a:t>Our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r>
              <a:rPr sz="8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determinants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inﬂuencing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credit</a:t>
            </a:r>
            <a:r>
              <a:rPr sz="8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20" dirty="0">
                <a:solidFill>
                  <a:srgbClr val="FFFFFF"/>
                </a:solidFill>
                <a:latin typeface="Tahoma"/>
                <a:cs typeface="Tahoma"/>
              </a:rPr>
              <a:t>card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approval</a:t>
            </a:r>
            <a:r>
              <a:rPr sz="85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ahoma"/>
                <a:cs typeface="Tahoma"/>
              </a:rPr>
              <a:t>outcomes,</a:t>
            </a:r>
            <a:r>
              <a:rPr sz="850" spc="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enabling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stakeholders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85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processes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85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ahoma"/>
                <a:cs typeface="Tahoma"/>
              </a:rPr>
              <a:t>satisfaction.</a:t>
            </a:r>
            <a:endParaRPr sz="85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4598" y="1166647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6988" y="1061668"/>
            <a:ext cx="2036673" cy="20366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649" y="183713"/>
            <a:ext cx="25920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latin typeface="Cambria"/>
                <a:cs typeface="Cambria"/>
              </a:rPr>
              <a:t>Problem</a:t>
            </a:r>
            <a:r>
              <a:rPr sz="2200" b="1" spc="190" dirty="0">
                <a:latin typeface="Cambria"/>
                <a:cs typeface="Cambria"/>
              </a:rPr>
              <a:t> </a:t>
            </a:r>
            <a:r>
              <a:rPr sz="2200" b="1" spc="-10" dirty="0">
                <a:latin typeface="Cambria"/>
                <a:cs typeface="Cambria"/>
              </a:rPr>
              <a:t>Statement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531" y="823743"/>
            <a:ext cx="2893695" cy="10077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36830" algn="ctr">
              <a:lnSpc>
                <a:spcPct val="103099"/>
              </a:lnSpc>
              <a:spcBef>
                <a:spcPts val="90"/>
              </a:spcBef>
            </a:pP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challenge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lies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understanding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2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key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influencing</a:t>
            </a:r>
            <a:r>
              <a:rPr sz="12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credit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0" dirty="0">
                <a:solidFill>
                  <a:srgbClr val="FFFFFF"/>
                </a:solidFill>
                <a:latin typeface="Cambria"/>
                <a:cs typeface="Cambria"/>
              </a:rPr>
              <a:t>card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approval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decisions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7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250" spc="55" dirty="0">
                <a:solidFill>
                  <a:srgbClr val="FFFFFF"/>
                </a:solidFill>
                <a:latin typeface="Cambria"/>
                <a:cs typeface="Cambria"/>
              </a:rPr>
              <a:t>building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-5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250" spc="50" dirty="0">
                <a:solidFill>
                  <a:srgbClr val="FFFFFF"/>
                </a:solidFill>
                <a:latin typeface="Cambria"/>
                <a:cs typeface="Cambria"/>
              </a:rPr>
              <a:t>predictive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85" dirty="0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FFFFFF"/>
                </a:solidFill>
                <a:latin typeface="Cambria"/>
                <a:cs typeface="Cambria"/>
              </a:rPr>
              <a:t>assist</a:t>
            </a:r>
            <a:r>
              <a:rPr sz="12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6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2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3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250" spc="70" dirty="0">
                <a:solidFill>
                  <a:srgbClr val="FFFFFF"/>
                </a:solidFill>
                <a:latin typeface="Cambria"/>
                <a:cs typeface="Cambria"/>
              </a:rPr>
              <a:t>decision-</a:t>
            </a:r>
            <a:r>
              <a:rPr sz="1250" spc="75" dirty="0">
                <a:solidFill>
                  <a:srgbClr val="FFFFFF"/>
                </a:solidFill>
                <a:latin typeface="Cambria"/>
                <a:cs typeface="Cambria"/>
              </a:rPr>
              <a:t>making</a:t>
            </a:r>
            <a:r>
              <a:rPr sz="12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250" spc="45" dirty="0">
                <a:solidFill>
                  <a:srgbClr val="FFFFFF"/>
                </a:solidFill>
                <a:latin typeface="Cambria"/>
                <a:cs typeface="Cambria"/>
              </a:rPr>
              <a:t>process.</a:t>
            </a:r>
            <a:endParaRPr sz="12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02" y="0"/>
            <a:ext cx="5842635" cy="3288029"/>
            <a:chOff x="3202" y="0"/>
            <a:chExt cx="5842635" cy="32880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2" y="1867"/>
              <a:ext cx="5842192" cy="328607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49742" y="404704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9761" y="0"/>
              <a:ext cx="2061210" cy="1175385"/>
            </a:xfrm>
            <a:custGeom>
              <a:avLst/>
              <a:gdLst/>
              <a:ahLst/>
              <a:cxn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4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2954" y="937"/>
              <a:ext cx="2262505" cy="3285490"/>
            </a:xfrm>
            <a:custGeom>
              <a:avLst/>
              <a:gdLst/>
              <a:ahLst/>
              <a:cxn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08515" y="521264"/>
            <a:ext cx="172783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114" dirty="0"/>
              <a:t>Data</a:t>
            </a:r>
            <a:r>
              <a:rPr sz="2150" dirty="0"/>
              <a:t> </a:t>
            </a:r>
            <a:r>
              <a:rPr sz="2150" spc="45" dirty="0"/>
              <a:t>Analysis</a:t>
            </a:r>
            <a:endParaRPr sz="2150"/>
          </a:p>
        </p:txBody>
      </p:sp>
      <p:grpSp>
        <p:nvGrpSpPr>
          <p:cNvPr id="8" name="object 8"/>
          <p:cNvGrpSpPr/>
          <p:nvPr/>
        </p:nvGrpSpPr>
        <p:grpSpPr>
          <a:xfrm>
            <a:off x="4847508" y="1121782"/>
            <a:ext cx="880110" cy="376555"/>
            <a:chOff x="4847508" y="1121782"/>
            <a:chExt cx="880110" cy="37655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0495" y="1383600"/>
              <a:ext cx="877001" cy="1141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508" y="1121782"/>
              <a:ext cx="288096" cy="8889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800142" y="1087306"/>
            <a:ext cx="1938655" cy="814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770" marR="5080" indent="-81915">
              <a:lnSpc>
                <a:spcPct val="101099"/>
              </a:lnSpc>
              <a:spcBef>
                <a:spcPts val="100"/>
              </a:spcBef>
              <a:tabLst>
                <a:tab pos="1361440" algn="l"/>
              </a:tabLst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Utilizing</a:t>
            </a:r>
            <a:r>
              <a:rPr sz="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application data,</a:t>
            </a:r>
            <a:r>
              <a:rPr sz="85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identify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patterns</a:t>
            </a:r>
            <a:r>
              <a:rPr sz="850" spc="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  <a:p>
            <a:pPr marL="72390">
              <a:lnSpc>
                <a:spcPct val="100000"/>
              </a:lnSpc>
              <a:spcBef>
                <a:spcPts val="10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trends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train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endParaRPr sz="850">
              <a:latin typeface="Trebuchet MS"/>
              <a:cs typeface="Trebuchet MS"/>
            </a:endParaRPr>
          </a:p>
          <a:p>
            <a:pPr marL="12700" marR="5080" indent="678180" algn="r">
              <a:lnSpc>
                <a:spcPts val="1050"/>
              </a:lnSpc>
              <a:spcBef>
                <a:spcPts val="20"/>
              </a:spcBef>
            </a:pP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models.</a:t>
            </a:r>
            <a:r>
              <a:rPr sz="85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8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preprocessed</a:t>
            </a:r>
            <a:r>
              <a:rPr sz="850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20" dirty="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1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8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8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850">
              <a:latin typeface="Trebuchet MS"/>
              <a:cs typeface="Trebuchet MS"/>
            </a:endParaRPr>
          </a:p>
          <a:p>
            <a:pPr marR="5715" algn="r">
              <a:lnSpc>
                <a:spcPts val="994"/>
              </a:lnSpc>
            </a:pPr>
            <a:r>
              <a:rPr sz="850" spc="-10" dirty="0">
                <a:solidFill>
                  <a:srgbClr val="FFFFFF"/>
                </a:solidFill>
                <a:latin typeface="Trebuchet MS"/>
                <a:cs typeface="Trebuchet MS"/>
              </a:rPr>
              <a:t>reliability.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47032" y="101160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1769" y="0"/>
            <a:ext cx="1805305" cy="1833245"/>
            <a:chOff x="4041769" y="0"/>
            <a:chExt cx="1805305" cy="1833245"/>
          </a:xfrm>
        </p:grpSpPr>
        <p:sp>
          <p:nvSpPr>
            <p:cNvPr id="3" name="object 3"/>
            <p:cNvSpPr/>
            <p:nvPr/>
          </p:nvSpPr>
          <p:spPr>
            <a:xfrm>
              <a:off x="5234726" y="893420"/>
              <a:ext cx="612140" cy="939800"/>
            </a:xfrm>
            <a:custGeom>
              <a:avLst/>
              <a:gdLst/>
              <a:ahLst/>
              <a:cxn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3" y="711465"/>
                  </a:lnTo>
                  <a:lnTo>
                    <a:pt x="612023" y="55995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041762" y="12"/>
              <a:ext cx="1805305" cy="1479550"/>
            </a:xfrm>
            <a:custGeom>
              <a:avLst/>
              <a:gdLst/>
              <a:ahLst/>
              <a:cxn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10878" y="260676"/>
            <a:ext cx="2136140" cy="2820035"/>
            <a:chOff x="3710878" y="260676"/>
            <a:chExt cx="2136140" cy="2820035"/>
          </a:xfrm>
        </p:grpSpPr>
        <p:sp>
          <p:nvSpPr>
            <p:cNvPr id="7" name="object 7"/>
            <p:cNvSpPr/>
            <p:nvPr/>
          </p:nvSpPr>
          <p:spPr>
            <a:xfrm>
              <a:off x="5069921" y="260676"/>
              <a:ext cx="777240" cy="838835"/>
            </a:xfrm>
            <a:custGeom>
              <a:avLst/>
              <a:gdLst/>
              <a:ahLst/>
              <a:cxn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0878" y="1043964"/>
              <a:ext cx="2036643" cy="203667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10" name="object 10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2740" y="1500549"/>
            <a:ext cx="321056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Diverse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Algorithms: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Employed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Forest,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Gradient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Boosting,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K-Nearest</a:t>
            </a:r>
            <a:r>
              <a:rPr sz="55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Neighbors,</a:t>
            </a:r>
            <a:r>
              <a:rPr sz="55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2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XGBoost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varied</a:t>
            </a:r>
            <a:r>
              <a:rPr sz="55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modeling</a:t>
            </a:r>
            <a:r>
              <a:rPr sz="5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strategies.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Imbalance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 Handling: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tackle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dataset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imbalance</a:t>
            </a:r>
            <a:r>
              <a:rPr sz="55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eﬀectively.</a:t>
            </a:r>
            <a:endParaRPr sz="550">
              <a:latin typeface="Trebuchet MS"/>
              <a:cs typeface="Trebuchet MS"/>
            </a:endParaRPr>
          </a:p>
          <a:p>
            <a:pPr marL="12700" marR="5080" algn="ctr">
              <a:lnSpc>
                <a:spcPct val="203399"/>
              </a:lnSpc>
            </a:pP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Improved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Performance: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contributed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enhanced</a:t>
            </a:r>
            <a:r>
              <a:rPr sz="55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10" dirty="0">
                <a:solidFill>
                  <a:srgbClr val="FFFFFF"/>
                </a:solidFill>
                <a:latin typeface="Trebuchet MS"/>
                <a:cs typeface="Trebuchet MS"/>
              </a:rPr>
              <a:t>addressing</a:t>
            </a:r>
            <a:r>
              <a:rPr sz="55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55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imbalance.Slide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Highlight: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Algorithm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diversity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SMOTE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boosted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accuracy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55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imbalanced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550" spc="-10" dirty="0">
                <a:solidFill>
                  <a:srgbClr val="FFFFFF"/>
                </a:solidFill>
                <a:latin typeface="Trebuchet MS"/>
                <a:cs typeface="Trebuchet MS"/>
              </a:rPr>
              <a:t>data.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47506" y="548997"/>
            <a:ext cx="184594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1005" marR="5080" indent="-408940">
              <a:lnSpc>
                <a:spcPct val="108000"/>
              </a:lnSpc>
              <a:spcBef>
                <a:spcPts val="100"/>
              </a:spcBef>
            </a:pPr>
            <a:r>
              <a:rPr sz="1850" spc="75" dirty="0"/>
              <a:t>Model</a:t>
            </a:r>
            <a:r>
              <a:rPr sz="1850" spc="160" dirty="0"/>
              <a:t> </a:t>
            </a:r>
            <a:r>
              <a:rPr sz="1850" dirty="0"/>
              <a:t>Traning</a:t>
            </a:r>
            <a:r>
              <a:rPr sz="1850" spc="229" dirty="0"/>
              <a:t> </a:t>
            </a:r>
            <a:r>
              <a:rPr sz="1850" spc="140" dirty="0"/>
              <a:t>&amp; </a:t>
            </a:r>
            <a:r>
              <a:rPr sz="1850" spc="60" dirty="0"/>
              <a:t>Selection</a:t>
            </a:r>
            <a:endParaRPr sz="1850"/>
          </a:p>
        </p:txBody>
      </p:sp>
      <p:sp>
        <p:nvSpPr>
          <p:cNvPr id="14" name="object 14"/>
          <p:cNvSpPr/>
          <p:nvPr/>
        </p:nvSpPr>
        <p:spPr>
          <a:xfrm>
            <a:off x="1252423" y="1376019"/>
            <a:ext cx="1251585" cy="30480"/>
          </a:xfrm>
          <a:custGeom>
            <a:avLst/>
            <a:gdLst/>
            <a:ahLst/>
            <a:cxnLst/>
            <a:rect l="l" t="t" r="r" b="b"/>
            <a:pathLst>
              <a:path w="1251585" h="30480">
                <a:moveTo>
                  <a:pt x="1251254" y="0"/>
                </a:moveTo>
                <a:lnTo>
                  <a:pt x="0" y="0"/>
                </a:lnTo>
                <a:lnTo>
                  <a:pt x="0" y="30441"/>
                </a:lnTo>
                <a:lnTo>
                  <a:pt x="1251254" y="30441"/>
                </a:lnTo>
                <a:lnTo>
                  <a:pt x="125125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6510" y="210078"/>
            <a:ext cx="2549525" cy="27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b="1" dirty="0">
                <a:solidFill>
                  <a:srgbClr val="FFFFFF"/>
                </a:solidFill>
                <a:latin typeface="Cambria"/>
                <a:cs typeface="Cambria"/>
              </a:rPr>
              <a:t>Result</a:t>
            </a:r>
            <a:r>
              <a:rPr sz="1650" b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spc="13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r>
              <a:rPr sz="1650" b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dirty="0">
                <a:solidFill>
                  <a:srgbClr val="FFFFFF"/>
                </a:solidFill>
                <a:latin typeface="Cambria"/>
                <a:cs typeface="Cambria"/>
              </a:rPr>
              <a:t>Suggest</a:t>
            </a:r>
            <a:r>
              <a:rPr sz="1650" b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="1" spc="-10" dirty="0">
                <a:solidFill>
                  <a:srgbClr val="FFFFFF"/>
                </a:solidFill>
                <a:latin typeface="Cambria"/>
                <a:cs typeface="Cambria"/>
              </a:rPr>
              <a:t>solution</a:t>
            </a:r>
            <a:endParaRPr sz="16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142</Words>
  <Application>Microsoft Office PowerPoint</Application>
  <PresentationFormat>Custom</PresentationFormat>
  <Paragraphs>23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Enhancing Credit Card Approval Accuracy through Machine Learning Predictions</vt:lpstr>
      <vt:lpstr>Introduction</vt:lpstr>
      <vt:lpstr>Problem Statement</vt:lpstr>
      <vt:lpstr>Data Analysis</vt:lpstr>
      <vt:lpstr>Model Traning &amp; Selection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Credit Card Approval Accuracy through Machine Learning Predictions</dc:title>
  <cp:lastModifiedBy>J A D U</cp:lastModifiedBy>
  <cp:revision>1</cp:revision>
  <dcterms:created xsi:type="dcterms:W3CDTF">2024-02-06T06:03:10Z</dcterms:created>
  <dcterms:modified xsi:type="dcterms:W3CDTF">2024-07-15T07:25:49Z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2024-02-06T00:00:00Z</vt:filetime>
  </property>
  <property fmtid="{D5CDD505-2E9C-101B-9397-08002B2CF9AE}" pid="3" name="LastSaved">
    <vt:filetime>2024-02-06T00:00:00Z</vt:filetime>
  </property>
  <property fmtid="{D5CDD505-2E9C-101B-9397-08002B2CF9AE}" pid="4" name="Producer">
    <vt:lpwstr>GPL Ghostscript 10.02.0</vt:lpwstr>
  </property>
</Properties>
</file>